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3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4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44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69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8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895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0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03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39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65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8E4F-30D8-3A49-807F-E37840C69D70}" type="datetimeFigureOut">
              <a:rPr lang="da-DK" smtClean="0"/>
              <a:t>03/04/13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1CE7-B63C-2F4D-B45D-8B17A9C9D1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5289"/>
            <a:ext cx="7772400" cy="1470025"/>
          </a:xfrm>
        </p:spPr>
        <p:txBody>
          <a:bodyPr>
            <a:normAutofit/>
          </a:bodyPr>
          <a:lstStyle/>
          <a:p>
            <a:r>
              <a:rPr lang="da-DK" sz="6000" b="1" dirty="0" err="1" smtClean="0">
                <a:latin typeface="Garamond"/>
                <a:cs typeface="Garamond"/>
              </a:rPr>
              <a:t>Alveisme</a:t>
            </a:r>
            <a:endParaRPr lang="da-DK" sz="6000" b="1" dirty="0">
              <a:latin typeface="Garamond"/>
              <a:cs typeface="Garamond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1537758"/>
            <a:ext cx="6400800" cy="1752600"/>
          </a:xfrm>
        </p:spPr>
        <p:txBody>
          <a:bodyPr>
            <a:normAutofit/>
          </a:bodyPr>
          <a:lstStyle/>
          <a:p>
            <a:r>
              <a:rPr lang="da-DK" sz="2400" dirty="0" err="1" smtClean="0">
                <a:solidFill>
                  <a:schemeClr val="tx1"/>
                </a:solidFill>
                <a:latin typeface="Garamond"/>
                <a:cs typeface="Garamond"/>
              </a:rPr>
              <a:t>Alevi-bektashisme</a:t>
            </a:r>
            <a:endParaRPr lang="da-DK" sz="24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6" name="Billede 5" descr="Skærmbillede 2013-04-03 kl. 10.1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17" y="2232288"/>
            <a:ext cx="5275439" cy="39512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459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/>
                <a:cs typeface="Garamond"/>
              </a:rPr>
              <a:t>Hovedtræk i Alevisme</a:t>
            </a:r>
            <a:endParaRPr lang="da-DK" dirty="0">
              <a:latin typeface="Garamond"/>
              <a:cs typeface="Garamon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009423"/>
            <a:ext cx="5003800" cy="4525963"/>
          </a:xfrm>
        </p:spPr>
        <p:txBody>
          <a:bodyPr>
            <a:normAutofit/>
          </a:bodyPr>
          <a:lstStyle/>
          <a:p>
            <a:r>
              <a:rPr lang="da-DK" sz="1800" b="1" dirty="0" smtClean="0">
                <a:latin typeface="Garamond"/>
                <a:cs typeface="Garamond"/>
              </a:rPr>
              <a:t>Blanding af grene af islam</a:t>
            </a: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Mennesket er i centrum </a:t>
            </a: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Universet og gud er en enhed</a:t>
            </a: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To retninger – i dag </a:t>
            </a:r>
            <a:r>
              <a:rPr lang="da-DK" sz="1800" b="1" dirty="0" smtClean="0">
                <a:latin typeface="Garamond"/>
                <a:cs typeface="Garamond"/>
              </a:rPr>
              <a:t>én</a:t>
            </a: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Afviger fra islam</a:t>
            </a:r>
            <a:endParaRPr lang="da-DK" sz="1800" b="1" dirty="0">
              <a:latin typeface="Garamond"/>
              <a:cs typeface="Garamond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43" y="2462388"/>
            <a:ext cx="2876143" cy="38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7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/>
                <a:cs typeface="Garamond"/>
              </a:rPr>
              <a:t>Udbredelse</a:t>
            </a:r>
            <a:endParaRPr lang="da-DK" dirty="0">
              <a:latin typeface="Garamond"/>
              <a:cs typeface="Garamon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42534"/>
            <a:ext cx="6471356" cy="1885244"/>
          </a:xfrm>
        </p:spPr>
        <p:txBody>
          <a:bodyPr>
            <a:normAutofit/>
          </a:bodyPr>
          <a:lstStyle/>
          <a:p>
            <a:r>
              <a:rPr lang="da-DK" sz="1800" b="1" dirty="0" smtClean="0">
                <a:latin typeface="Garamond"/>
                <a:cs typeface="Garamond"/>
              </a:rPr>
              <a:t>Tyrkere, kurdere og </a:t>
            </a:r>
            <a:r>
              <a:rPr lang="da-DK" sz="1800" b="1" dirty="0" err="1" smtClean="0">
                <a:latin typeface="Garamond"/>
                <a:cs typeface="Garamond"/>
              </a:rPr>
              <a:t>zazaer</a:t>
            </a:r>
            <a:endParaRPr lang="da-DK" sz="1800" b="1" dirty="0" smtClean="0">
              <a:latin typeface="Garamond"/>
              <a:cs typeface="Garamond"/>
            </a:endParaRP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 Kemal Atat</a:t>
            </a:r>
            <a:r>
              <a:rPr lang="da-DK" sz="1800" b="1" dirty="0" smtClean="0">
                <a:latin typeface="Garamond"/>
                <a:cs typeface="Garamond"/>
              </a:rPr>
              <a:t>ürk </a:t>
            </a: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Trods modgangen er tilslutningen stigende til trosretningen</a:t>
            </a:r>
            <a:endParaRPr lang="da-DK" sz="1800" b="1" dirty="0">
              <a:latin typeface="Garamond"/>
              <a:cs typeface="Garamond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t="30335"/>
          <a:stretch/>
        </p:blipFill>
        <p:spPr>
          <a:xfrm>
            <a:off x="3643489" y="3831087"/>
            <a:ext cx="5232400" cy="27765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5661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/>
                <a:cs typeface="Garamond"/>
              </a:rPr>
              <a:t>Guds- og menneskeopfattelse</a:t>
            </a:r>
            <a:endParaRPr lang="da-DK" dirty="0">
              <a:latin typeface="Garamond"/>
              <a:cs typeface="Garamon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9089" y="160584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lvl="1">
              <a:buFont typeface="Arial"/>
              <a:buChar char="•"/>
            </a:pPr>
            <a:r>
              <a:rPr lang="da-DK" sz="2900" b="1" dirty="0">
                <a:latin typeface="Garamond"/>
                <a:cs typeface="Garamond"/>
              </a:rPr>
              <a:t>Der er ikke en typisk dualistisk opfattelse; Gud har skabt alt af sin flamme og er </a:t>
            </a:r>
            <a:r>
              <a:rPr lang="da-DK" sz="2900" b="1" dirty="0" err="1">
                <a:latin typeface="Garamond"/>
                <a:cs typeface="Garamond"/>
              </a:rPr>
              <a:t>emmanent</a:t>
            </a:r>
            <a:r>
              <a:rPr lang="da-DK" sz="2900" b="1" dirty="0">
                <a:latin typeface="Garamond"/>
                <a:cs typeface="Garamond"/>
              </a:rPr>
              <a:t> i verden. Minder på dette punkt om en naturreligion. Da universet og Gud er en enhed, kan det det perfekte menneske og beskrives som Guddommelig</a:t>
            </a:r>
            <a:r>
              <a:rPr lang="da-DK" sz="2900" b="1" dirty="0" smtClean="0">
                <a:latin typeface="Garamond"/>
                <a:cs typeface="Garamond"/>
              </a:rPr>
              <a:t>.</a:t>
            </a:r>
          </a:p>
          <a:p>
            <a:pPr marL="457200" lvl="1" indent="0">
              <a:buNone/>
            </a:pPr>
            <a:r>
              <a:rPr lang="da-DK" sz="2900" b="1" dirty="0" smtClean="0">
                <a:latin typeface="Garamond"/>
                <a:cs typeface="Garamond"/>
              </a:rPr>
              <a:t> </a:t>
            </a:r>
            <a:endParaRPr lang="da-DK" sz="29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2900" b="1" dirty="0">
                <a:latin typeface="Garamond"/>
                <a:cs typeface="Garamond"/>
              </a:rPr>
              <a:t>”Jeg er HAK” – Jeg (mennesket) er gud, retfærdighed, sandhed og virkelighed. </a:t>
            </a:r>
            <a:endParaRPr lang="da-DK" sz="2900" b="1" dirty="0" smtClean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endParaRPr lang="da-DK" sz="29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2900" b="1" dirty="0">
                <a:latin typeface="Garamond"/>
                <a:cs typeface="Garamond"/>
              </a:rPr>
              <a:t>Ordet ”</a:t>
            </a:r>
            <a:r>
              <a:rPr lang="da-DK" sz="2900" b="1" dirty="0" err="1">
                <a:latin typeface="Garamond"/>
                <a:cs typeface="Garamond"/>
              </a:rPr>
              <a:t>Alevi</a:t>
            </a:r>
            <a:r>
              <a:rPr lang="da-DK" sz="2900" b="1" dirty="0">
                <a:latin typeface="Garamond"/>
                <a:cs typeface="Garamond"/>
              </a:rPr>
              <a:t>” betegner evighedsflammen som universet er skabt og består af</a:t>
            </a:r>
            <a:r>
              <a:rPr lang="da-DK" sz="2900" b="1" dirty="0" smtClean="0">
                <a:latin typeface="Garamond"/>
                <a:cs typeface="Garamond"/>
              </a:rPr>
              <a:t>.</a:t>
            </a:r>
          </a:p>
          <a:p>
            <a:pPr lvl="1">
              <a:buFont typeface="Arial"/>
              <a:buChar char="•"/>
            </a:pPr>
            <a:endParaRPr lang="da-DK" sz="29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2900" b="1" dirty="0">
                <a:latin typeface="Garamond"/>
                <a:cs typeface="Garamond"/>
              </a:rPr>
              <a:t>Allah, Muhammed og Ali betegnes alle som del af den samme Gud – mennesket er altså Gud, og Gud ses således ikke med frygt men med kærlighed</a:t>
            </a:r>
            <a:r>
              <a:rPr lang="da-DK" sz="2900" b="1" dirty="0" smtClean="0">
                <a:latin typeface="Garamond"/>
                <a:cs typeface="Garamond"/>
              </a:rPr>
              <a:t>.</a:t>
            </a:r>
          </a:p>
          <a:p>
            <a:pPr lvl="1">
              <a:buFont typeface="Arial"/>
              <a:buChar char="•"/>
            </a:pPr>
            <a:endParaRPr lang="da-DK" sz="29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2900" b="1" dirty="0">
                <a:latin typeface="Garamond"/>
                <a:cs typeface="Garamond"/>
              </a:rPr>
              <a:t>Evolution indgår og er accepteret i Alevismen; Gennem denne udvikling kan det perfekte menneske opstå fra plante- og dyreriget. </a:t>
            </a:r>
            <a:endParaRPr lang="da-DK" sz="2900" b="1" dirty="0" smtClean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endParaRPr lang="da-DK" sz="29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2900" b="1" dirty="0">
                <a:latin typeface="Garamond"/>
                <a:cs typeface="Garamond"/>
              </a:rPr>
              <a:t>Gud hverken straffer eller belønner; ”den” er derimod selv en del af universets livscyklus. </a:t>
            </a:r>
            <a:endParaRPr lang="da-DK" sz="2900" b="1" dirty="0" smtClean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endParaRPr lang="da-DK" sz="29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2900" b="1" dirty="0">
                <a:latin typeface="Garamond"/>
                <a:cs typeface="Garamond"/>
              </a:rPr>
              <a:t>Når man dør bliver man forenet med sin oprindelse, den evige væren. Bliver en del af verdensånden. </a:t>
            </a:r>
          </a:p>
          <a:p>
            <a:endParaRPr lang="da-DK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6061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/>
                <a:cs typeface="Garamond"/>
              </a:rPr>
              <a:t>Ritualer og levemåde</a:t>
            </a:r>
            <a:endParaRPr lang="da-DK" dirty="0">
              <a:latin typeface="Garamond"/>
              <a:cs typeface="Garamon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54200"/>
            <a:ext cx="5300133" cy="2252133"/>
          </a:xfrm>
        </p:spPr>
        <p:txBody>
          <a:bodyPr>
            <a:normAutofit/>
          </a:bodyPr>
          <a:lstStyle/>
          <a:p>
            <a:r>
              <a:rPr lang="da-DK" sz="1800" b="1" dirty="0" smtClean="0">
                <a:latin typeface="Garamond"/>
                <a:cs typeface="Garamond"/>
              </a:rPr>
              <a:t>To ritualer</a:t>
            </a: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Trosudøvelsen</a:t>
            </a:r>
          </a:p>
          <a:p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Ægteskab, vielser og bryllup</a:t>
            </a:r>
          </a:p>
          <a:p>
            <a:endParaRPr lang="da-DK" sz="1800" dirty="0"/>
          </a:p>
          <a:p>
            <a:endParaRPr lang="da-DK" sz="1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21" y="3351742"/>
            <a:ext cx="4825999" cy="322135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1843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/>
                <a:cs typeface="Garamond"/>
              </a:rPr>
              <a:t>Hvem kan blive en </a:t>
            </a:r>
            <a:r>
              <a:rPr lang="da-DK" dirty="0" err="1" smtClean="0">
                <a:latin typeface="Garamond"/>
                <a:cs typeface="Garamond"/>
              </a:rPr>
              <a:t>alevi</a:t>
            </a:r>
            <a:r>
              <a:rPr lang="da-DK" dirty="0" smtClean="0">
                <a:latin typeface="Garamond"/>
                <a:cs typeface="Garamond"/>
              </a:rPr>
              <a:t>?</a:t>
            </a:r>
            <a:endParaRPr lang="da-DK" dirty="0">
              <a:latin typeface="Garamond"/>
              <a:cs typeface="Garamon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882422"/>
            <a:ext cx="8229600" cy="4525963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da-DK" sz="1800" b="1" dirty="0">
                <a:latin typeface="Garamond"/>
                <a:cs typeface="Garamond"/>
              </a:rPr>
              <a:t>Tidligere blev man gud </a:t>
            </a:r>
            <a:r>
              <a:rPr lang="da-DK" sz="1800" b="1" dirty="0" err="1">
                <a:latin typeface="Garamond"/>
                <a:cs typeface="Garamond"/>
              </a:rPr>
              <a:t>alevit</a:t>
            </a:r>
            <a:r>
              <a:rPr lang="da-DK" sz="1800" b="1" dirty="0">
                <a:latin typeface="Garamond"/>
                <a:cs typeface="Garamond"/>
              </a:rPr>
              <a:t> ved at blive født i ind i en </a:t>
            </a:r>
            <a:r>
              <a:rPr lang="da-DK" sz="1800" b="1" dirty="0" err="1">
                <a:latin typeface="Garamond"/>
                <a:cs typeface="Garamond"/>
              </a:rPr>
              <a:t>alevistisk</a:t>
            </a:r>
            <a:r>
              <a:rPr lang="da-DK" sz="1800" b="1" dirty="0">
                <a:latin typeface="Garamond"/>
                <a:cs typeface="Garamond"/>
              </a:rPr>
              <a:t> familie</a:t>
            </a:r>
            <a:r>
              <a:rPr lang="da-DK" sz="1800" b="1" dirty="0" smtClean="0">
                <a:latin typeface="Garamond"/>
                <a:cs typeface="Garamond"/>
              </a:rPr>
              <a:t>.</a:t>
            </a:r>
          </a:p>
          <a:p>
            <a:pPr lvl="1">
              <a:buFont typeface="Arial"/>
              <a:buChar char="•"/>
            </a:pPr>
            <a:endParaRPr lang="da-DK" sz="18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1800" b="1" dirty="0">
                <a:latin typeface="Garamond"/>
                <a:cs typeface="Garamond"/>
              </a:rPr>
              <a:t>I dag kan alle blive medlem; dog ikke mordere</a:t>
            </a:r>
            <a:r>
              <a:rPr lang="da-DK" sz="1800" b="1" dirty="0" smtClean="0">
                <a:latin typeface="Garamond"/>
                <a:cs typeface="Garamond"/>
              </a:rPr>
              <a:t>.</a:t>
            </a:r>
          </a:p>
          <a:p>
            <a:pPr lvl="1">
              <a:buFont typeface="Arial"/>
              <a:buChar char="•"/>
            </a:pPr>
            <a:endParaRPr lang="da-DK" sz="18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1800" b="1" dirty="0">
                <a:latin typeface="Garamond"/>
                <a:cs typeface="Garamond"/>
              </a:rPr>
              <a:t>Har man tidligere syndet kan man blive afvist til man har vist sig egnet.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2" y="3866444"/>
            <a:ext cx="4198056" cy="28326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6439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/>
                <a:cs typeface="Garamond"/>
              </a:rPr>
              <a:t>Alevismens historie</a:t>
            </a:r>
            <a:endParaRPr lang="da-DK" dirty="0">
              <a:latin typeface="Garamond"/>
              <a:cs typeface="Garamon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023533"/>
            <a:ext cx="8229600" cy="4525963"/>
          </a:xfrm>
        </p:spPr>
        <p:txBody>
          <a:bodyPr>
            <a:normAutofit/>
          </a:bodyPr>
          <a:lstStyle/>
          <a:p>
            <a:r>
              <a:rPr lang="da-DK" sz="1800" b="1" dirty="0" smtClean="0">
                <a:latin typeface="Garamond"/>
                <a:cs typeface="Garamond"/>
              </a:rPr>
              <a:t>Alevismen under </a:t>
            </a:r>
            <a:r>
              <a:rPr lang="da-DK" sz="1800" b="1" dirty="0" err="1" smtClean="0">
                <a:latin typeface="Garamond"/>
                <a:cs typeface="Garamond"/>
              </a:rPr>
              <a:t>Osmannerriget</a:t>
            </a:r>
            <a:endParaRPr lang="da-DK" sz="18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da-DK" sz="1800" b="1" dirty="0" smtClean="0">
                <a:latin typeface="Garamond"/>
                <a:cs typeface="Garamond"/>
              </a:rPr>
              <a:t>Landsbyer, ikke anderkendt, ingen rettigheder, skjulte deres religiøse identitet</a:t>
            </a:r>
          </a:p>
          <a:p>
            <a:pPr marL="0" indent="0">
              <a:buNone/>
            </a:pPr>
            <a:endParaRPr lang="da-DK" sz="1800" b="1" dirty="0">
              <a:latin typeface="Garamond"/>
              <a:cs typeface="Garamond"/>
            </a:endParaRPr>
          </a:p>
          <a:p>
            <a:r>
              <a:rPr lang="da-DK" sz="1800" b="1" dirty="0" smtClean="0">
                <a:latin typeface="Garamond"/>
                <a:cs typeface="Garamond"/>
              </a:rPr>
              <a:t>Under den tyrkiske republik </a:t>
            </a:r>
          </a:p>
          <a:p>
            <a:pPr marL="0" indent="0">
              <a:buNone/>
            </a:pPr>
            <a:r>
              <a:rPr lang="da-DK" sz="1800" b="1" dirty="0" smtClean="0">
                <a:latin typeface="Garamond"/>
                <a:cs typeface="Garamond"/>
              </a:rPr>
              <a:t>Kemal Atat</a:t>
            </a:r>
            <a:r>
              <a:rPr lang="da-DK" sz="1800" b="1" dirty="0" smtClean="0">
                <a:latin typeface="Garamond"/>
                <a:cs typeface="Garamond"/>
              </a:rPr>
              <a:t>ürk, sekularisme, flerpartisystem, CHP, AKP</a:t>
            </a:r>
          </a:p>
          <a:p>
            <a:pPr marL="0" indent="0">
              <a:buNone/>
            </a:pPr>
            <a:endParaRPr lang="da-DK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155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/>
                <a:cs typeface="Garamond"/>
              </a:rPr>
              <a:t>Alevisme vs. </a:t>
            </a:r>
            <a:r>
              <a:rPr lang="da-DK" dirty="0" err="1" smtClean="0">
                <a:latin typeface="Garamond"/>
                <a:cs typeface="Garamond"/>
              </a:rPr>
              <a:t>Sunni</a:t>
            </a:r>
            <a:r>
              <a:rPr lang="da-DK" dirty="0" smtClean="0">
                <a:latin typeface="Garamond"/>
                <a:cs typeface="Garamond"/>
              </a:rPr>
              <a:t>/</a:t>
            </a:r>
            <a:r>
              <a:rPr lang="da-DK" dirty="0" err="1" smtClean="0">
                <a:latin typeface="Garamond"/>
                <a:cs typeface="Garamond"/>
              </a:rPr>
              <a:t>shia</a:t>
            </a:r>
            <a:r>
              <a:rPr lang="da-DK" dirty="0" smtClean="0">
                <a:latin typeface="Garamond"/>
                <a:cs typeface="Garamond"/>
              </a:rPr>
              <a:t>-islam</a:t>
            </a:r>
            <a:endParaRPr lang="da-DK" dirty="0">
              <a:latin typeface="Garamond"/>
              <a:cs typeface="Garamon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97755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da-DK" sz="1700" b="1" dirty="0">
                <a:latin typeface="Garamond"/>
                <a:cs typeface="Garamond"/>
              </a:rPr>
              <a:t>For at blive det perfekte menneske er deres Gudstro centreret om at forene sig med gud og omverdenen ved at føle kærlighed og være et godt </a:t>
            </a:r>
            <a:r>
              <a:rPr lang="da-DK" sz="1700" b="1" dirty="0" smtClean="0">
                <a:latin typeface="Garamond"/>
                <a:cs typeface="Garamond"/>
              </a:rPr>
              <a:t>menneske</a:t>
            </a:r>
          </a:p>
          <a:p>
            <a:pPr lvl="1">
              <a:buFont typeface="Arial"/>
              <a:buChar char="•"/>
            </a:pPr>
            <a:endParaRPr lang="da-DK" sz="17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1700" b="1" dirty="0">
                <a:latin typeface="Garamond"/>
                <a:cs typeface="Garamond"/>
              </a:rPr>
              <a:t>Afviger fra mange islamiske grundprincipper og reglementer; </a:t>
            </a:r>
          </a:p>
          <a:p>
            <a:pPr lvl="2"/>
            <a:r>
              <a:rPr lang="da-DK" sz="1700" b="1" dirty="0">
                <a:latin typeface="Garamond"/>
                <a:cs typeface="Garamond"/>
              </a:rPr>
              <a:t>Ingen forbehold overfor alkohol og svinekød.</a:t>
            </a:r>
          </a:p>
          <a:p>
            <a:pPr lvl="2"/>
            <a:r>
              <a:rPr lang="da-DK" sz="1700" b="1" dirty="0">
                <a:latin typeface="Garamond"/>
                <a:cs typeface="Garamond"/>
              </a:rPr>
              <a:t>Følger ikke de fem </a:t>
            </a:r>
            <a:r>
              <a:rPr lang="da-DK" sz="1700" b="1" dirty="0" smtClean="0">
                <a:latin typeface="Garamond"/>
                <a:cs typeface="Garamond"/>
              </a:rPr>
              <a:t>søjler</a:t>
            </a:r>
          </a:p>
          <a:p>
            <a:pPr lvl="2"/>
            <a:endParaRPr lang="da-DK" sz="17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1700" b="1" dirty="0" err="1">
                <a:latin typeface="Garamond"/>
                <a:cs typeface="Garamond"/>
              </a:rPr>
              <a:t>Alevitterne</a:t>
            </a:r>
            <a:r>
              <a:rPr lang="da-DK" sz="1700" b="1" dirty="0">
                <a:latin typeface="Garamond"/>
                <a:cs typeface="Garamond"/>
              </a:rPr>
              <a:t> føler sig ikke bundet til at skulle følge overfladiske handlemåder og ritualer i hverdagen, som det ses i de traditionelle muslimske trosretninger. </a:t>
            </a:r>
            <a:endParaRPr lang="da-DK" sz="1700" b="1" dirty="0" smtClean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endParaRPr lang="da-DK" sz="17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1700" b="1" dirty="0">
                <a:latin typeface="Garamond"/>
                <a:cs typeface="Garamond"/>
              </a:rPr>
              <a:t>Hverken paradis eller helvede optræder i Alevismens trosretning. </a:t>
            </a:r>
            <a:endParaRPr lang="da-DK" sz="1700" b="1" dirty="0" smtClean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endParaRPr lang="da-DK" sz="1700" b="1" dirty="0">
              <a:latin typeface="Garamond"/>
              <a:cs typeface="Garamond"/>
            </a:endParaRPr>
          </a:p>
          <a:p>
            <a:pPr lvl="1">
              <a:buFont typeface="Arial"/>
              <a:buChar char="•"/>
            </a:pPr>
            <a:r>
              <a:rPr lang="da-DK" sz="1700" b="1" dirty="0">
                <a:latin typeface="Garamond"/>
                <a:cs typeface="Garamond"/>
              </a:rPr>
              <a:t>Grundet disse radikale anderledes meninger har </a:t>
            </a:r>
            <a:r>
              <a:rPr lang="da-DK" sz="1700" b="1" dirty="0" err="1">
                <a:latin typeface="Garamond"/>
                <a:cs typeface="Garamond"/>
              </a:rPr>
              <a:t>Alismen</a:t>
            </a:r>
            <a:r>
              <a:rPr lang="da-DK" sz="1700" b="1" dirty="0">
                <a:latin typeface="Garamond"/>
                <a:cs typeface="Garamond"/>
              </a:rPr>
              <a:t> aldrig været anderkendt af de resterende muslimske trosretninger.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987277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417</Words>
  <Application>Microsoft Macintosh PowerPoint</Application>
  <PresentationFormat>Skærmshow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Alveisme</vt:lpstr>
      <vt:lpstr>Hovedtræk i Alevisme</vt:lpstr>
      <vt:lpstr>Udbredelse</vt:lpstr>
      <vt:lpstr>Guds- og menneskeopfattelse</vt:lpstr>
      <vt:lpstr>Ritualer og levemåde</vt:lpstr>
      <vt:lpstr>Hvem kan blive en alevi?</vt:lpstr>
      <vt:lpstr>Alevismens historie</vt:lpstr>
      <vt:lpstr>Alevisme vs. Sunni/shia-islam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Alveisme</dc:title>
  <dc:creator>Frederikke Drachmann Jacobsen</dc:creator>
  <cp:lastModifiedBy>Frederikke Drachmann Jacobsen</cp:lastModifiedBy>
  <cp:revision>7</cp:revision>
  <dcterms:created xsi:type="dcterms:W3CDTF">2013-04-03T08:13:50Z</dcterms:created>
  <dcterms:modified xsi:type="dcterms:W3CDTF">2013-04-03T08:59:32Z</dcterms:modified>
</cp:coreProperties>
</file>